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sldIdLst>
    <p:sldId id="256" r:id="rId2"/>
    <p:sldId id="257" r:id="rId3"/>
    <p:sldId id="263" r:id="rId4"/>
    <p:sldId id="264" r:id="rId5"/>
    <p:sldId id="265" r:id="rId6"/>
    <p:sldId id="267" r:id="rId7"/>
    <p:sldId id="268" r:id="rId8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9EBF5"/>
    <a:srgbClr val="4472C4"/>
    <a:srgbClr val="D4E3E4"/>
    <a:srgbClr val="D3DFE5"/>
    <a:srgbClr val="66464E"/>
    <a:srgbClr val="29679F"/>
    <a:srgbClr val="88A9BA"/>
    <a:srgbClr val="475CF7"/>
    <a:srgbClr val="6E8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5E63-B85E-49CA-8EF7-2A05BEBECF4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D644-A3C2-435D-A803-6FA2EC63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9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5E63-B85E-49CA-8EF7-2A05BEBECF4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D644-A3C2-435D-A803-6FA2EC63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3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5E63-B85E-49CA-8EF7-2A05BEBECF4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D644-A3C2-435D-A803-6FA2EC63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7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5E63-B85E-49CA-8EF7-2A05BEBECF4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D644-A3C2-435D-A803-6FA2EC63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5E63-B85E-49CA-8EF7-2A05BEBECF4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D644-A3C2-435D-A803-6FA2EC63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8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5E63-B85E-49CA-8EF7-2A05BEBECF4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D644-A3C2-435D-A803-6FA2EC63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4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5E63-B85E-49CA-8EF7-2A05BEBECF4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D644-A3C2-435D-A803-6FA2EC63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6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5E63-B85E-49CA-8EF7-2A05BEBECF4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D644-A3C2-435D-A803-6FA2EC63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9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5E63-B85E-49CA-8EF7-2A05BEBECF4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D644-A3C2-435D-A803-6FA2EC63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3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5E63-B85E-49CA-8EF7-2A05BEBECF4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D644-A3C2-435D-A803-6FA2EC63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6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5E63-B85E-49CA-8EF7-2A05BEBECF4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D644-A3C2-435D-A803-6FA2EC63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5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5E63-B85E-49CA-8EF7-2A05BEBECF47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BD644-A3C2-435D-A803-6FA2EC63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0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ud.pnzreg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2F337-C20E-4D5C-8DBA-8BD00C880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547" y="1545771"/>
            <a:ext cx="5632905" cy="2405743"/>
          </a:xfrm>
        </p:spPr>
        <p:txBody>
          <a:bodyPr>
            <a:no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Какие пособия и льготы положены одиноким матерям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5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4B5624-3898-46B9-8B72-6B7C801F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980" y="949435"/>
            <a:ext cx="5299335" cy="34778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DEB089-D213-45DD-91E3-58DADB6E09DA}"/>
              </a:ext>
            </a:extLst>
          </p:cNvPr>
          <p:cNvSpPr txBox="1"/>
          <p:nvPr/>
        </p:nvSpPr>
        <p:spPr>
          <a:xfrm>
            <a:off x="1226634" y="4075980"/>
            <a:ext cx="440473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защита одиноких матерей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6F380-A59B-4DC0-AE53-4773D9DAE2BA}"/>
              </a:ext>
            </a:extLst>
          </p:cNvPr>
          <p:cNvSpPr txBox="1"/>
          <p:nvPr/>
        </p:nvSpPr>
        <p:spPr>
          <a:xfrm>
            <a:off x="735980" y="5068020"/>
            <a:ext cx="56425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Одинокая мать </a:t>
            </a:r>
            <a:r>
              <a:rPr lang="ru-RU" sz="2000" b="1" u="none" strike="noStrike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женщина, фактически осуществляющая родительские обязанности по воспитанию детей без их отца.</a:t>
            </a:r>
          </a:p>
          <a:p>
            <a:pPr algn="just"/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Женщина не является одинокой матерью, если: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разведена;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отцовство установлено через суд;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мужчина сам признал отцовство;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ребенок родился в течение 300 дней после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развода.</a:t>
            </a:r>
          </a:p>
        </p:txBody>
      </p:sp>
    </p:spTree>
    <p:extLst>
      <p:ext uri="{BB962C8B-B14F-4D97-AF65-F5344CB8AC3E}">
        <p14:creationId xmlns:p14="http://schemas.microsoft.com/office/powerpoint/2010/main" val="246247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4B5624-3898-46B9-8B72-6B7C801F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2" y="657957"/>
            <a:ext cx="5318866" cy="3671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DEB089-D213-45DD-91E3-58DADB6E09DA}"/>
              </a:ext>
            </a:extLst>
          </p:cNvPr>
          <p:cNvSpPr txBox="1"/>
          <p:nvPr/>
        </p:nvSpPr>
        <p:spPr>
          <a:xfrm>
            <a:off x="1326995" y="3976298"/>
            <a:ext cx="4538545" cy="5386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льготы</a:t>
            </a:r>
          </a:p>
          <a:p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6F380-A59B-4DC0-AE53-4773D9DAE2BA}"/>
              </a:ext>
            </a:extLst>
          </p:cNvPr>
          <p:cNvSpPr txBox="1"/>
          <p:nvPr/>
        </p:nvSpPr>
        <p:spPr>
          <a:xfrm>
            <a:off x="747397" y="4669838"/>
            <a:ext cx="5408075" cy="4207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algn="just">
              <a:lnSpc>
                <a:spcPct val="107000"/>
              </a:lnSpc>
              <a:spcAft>
                <a:spcPts val="750"/>
              </a:spcAft>
            </a:pPr>
            <a:r>
              <a:rPr lang="ru-RU" sz="17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Работающие </a:t>
            </a:r>
            <a:r>
              <a:rPr lang="ru-RU" sz="17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одинокие матери</a:t>
            </a:r>
            <a:r>
              <a:rPr lang="ru-RU" sz="17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имеют право на:</a:t>
            </a:r>
            <a:endParaRPr lang="ru-RU" sz="175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отказ от ночных смен, командировок и сверхурочной работы;</a:t>
            </a:r>
            <a:endParaRPr lang="ru-RU" sz="175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дополнительные 14 дней отпуска за свой счет (если это прописано в коллективном договоре);</a:t>
            </a:r>
            <a:endParaRPr lang="ru-RU" sz="175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защиту от увольнения по инициативе работодателя (при наличии ребенка не старше 14 лет и отсутствии нарушений трудовой дисциплины и др. случаев</a:t>
            </a:r>
            <a:r>
              <a:rPr lang="ru-RU" sz="17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endParaRPr lang="ru-RU" sz="5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ru-RU" sz="17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просьбе матери, имеющей ребенка до 14 лет, может быть установлено неполное рабочее время.</a:t>
            </a:r>
            <a:endParaRPr lang="ru-RU" sz="175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3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4B5624-3898-46B9-8B72-6B7C801F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61" y="892098"/>
            <a:ext cx="5820937" cy="31107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DEB089-D213-45DD-91E3-58DADB6E09DA}"/>
              </a:ext>
            </a:extLst>
          </p:cNvPr>
          <p:cNvSpPr txBox="1"/>
          <p:nvPr/>
        </p:nvSpPr>
        <p:spPr>
          <a:xfrm>
            <a:off x="1123485" y="3748940"/>
            <a:ext cx="4611030" cy="661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</a:t>
            </a:r>
          </a:p>
          <a:p>
            <a:endParaRPr lang="ru-RU" sz="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6F380-A59B-4DC0-AE53-4773D9DAE2BA}"/>
              </a:ext>
            </a:extLst>
          </p:cNvPr>
          <p:cNvSpPr txBox="1"/>
          <p:nvPr/>
        </p:nvSpPr>
        <p:spPr>
          <a:xfrm>
            <a:off x="557561" y="4572000"/>
            <a:ext cx="5820937" cy="373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algn="just">
              <a:lnSpc>
                <a:spcPct val="107000"/>
              </a:lnSpc>
              <a:spcAft>
                <a:spcPts val="75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Налоговый вычет предоставляется в двойном размере единственному родителю (статья 218 НК РФ). Это удвоение налогового вычета от суммы, которая предоставляется каждому родителю в полной семье.</a:t>
            </a:r>
          </a:p>
          <a:p>
            <a:pPr marL="95250" algn="just">
              <a:lnSpc>
                <a:spcPct val="107000"/>
              </a:lnSpc>
              <a:spcAft>
                <a:spcPts val="750"/>
              </a:spcAft>
            </a:pP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5250" algn="just">
              <a:lnSpc>
                <a:spcPct val="107000"/>
              </a:lnSpc>
              <a:spcAft>
                <a:spcPts val="75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Налоговый  вычет предоставляется в  размере 2800 рублей за  каждый месяц налогового  периода каждому ребенку ( на  первого или  второго),  на  третьего и  последующих  детей – 6000 рублей.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4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4B5624-3898-46B9-8B72-6B7C801F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32" y="448612"/>
            <a:ext cx="4864422" cy="3218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DEB089-D213-45DD-91E3-58DADB6E09DA}"/>
              </a:ext>
            </a:extLst>
          </p:cNvPr>
          <p:cNvSpPr txBox="1"/>
          <p:nvPr/>
        </p:nvSpPr>
        <p:spPr>
          <a:xfrm>
            <a:off x="1215481" y="3389919"/>
            <a:ext cx="4315523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Пособия в 2022 году</a:t>
            </a:r>
          </a:p>
          <a:p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6F380-A59B-4DC0-AE53-4773D9DAE2BA}"/>
              </a:ext>
            </a:extLst>
          </p:cNvPr>
          <p:cNvSpPr txBox="1"/>
          <p:nvPr/>
        </p:nvSpPr>
        <p:spPr>
          <a:xfrm>
            <a:off x="635621" y="4038291"/>
            <a:ext cx="5798634" cy="495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algn="just">
              <a:spcAft>
                <a:spcPts val="750"/>
              </a:spcAft>
            </a:pPr>
            <a:r>
              <a:rPr lang="ru-RU" sz="15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Перечень пособий и выплат,  предусмотренных Федеральным законом от 19.05.1995 № 81-ФЗ «О государственных пособиях гражданам, имеющим детей»  одинаков для одиноких матерей и полных семей:</a:t>
            </a:r>
          </a:p>
          <a:p>
            <a:pPr marL="381000" indent="-285750" algn="just">
              <a:spcAft>
                <a:spcPts val="750"/>
              </a:spcAft>
              <a:buFontTx/>
              <a:buChar char="-"/>
            </a:pPr>
            <a:r>
              <a:rPr lang="ru-RU" sz="15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ежемесячное пособие женщине,  вставшей на  учет в  ранние  сроки беременности;</a:t>
            </a:r>
          </a:p>
          <a:p>
            <a:pPr marL="381000" indent="-285750" algn="just">
              <a:spcAft>
                <a:spcPts val="750"/>
              </a:spcAft>
              <a:buFontTx/>
              <a:buChar char="-"/>
            </a:pPr>
            <a:r>
              <a:rPr lang="ru-RU" sz="15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пособие  по беременности  и  родам;</a:t>
            </a:r>
          </a:p>
          <a:p>
            <a:pPr marL="381000" indent="-285750" algn="just">
              <a:spcAft>
                <a:spcPts val="750"/>
              </a:spcAft>
              <a:buFontTx/>
              <a:buChar char="-"/>
            </a:pPr>
            <a:r>
              <a:rPr lang="ru-RU" sz="15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единовременное пособие при рождении ребенка;</a:t>
            </a:r>
          </a:p>
          <a:p>
            <a:pPr marL="381000" indent="-285750" algn="just">
              <a:spcAft>
                <a:spcPts val="750"/>
              </a:spcAft>
              <a:buFontTx/>
              <a:buChar char="-"/>
            </a:pPr>
            <a:r>
              <a:rPr lang="ru-RU" sz="15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ежемесячное  пособие по  уходу  за  ребенком до  достижения им возраста 1,5  лет;</a:t>
            </a:r>
          </a:p>
          <a:p>
            <a:pPr marL="381000" indent="-285750" algn="just">
              <a:spcAft>
                <a:spcPts val="750"/>
              </a:spcAft>
              <a:buFontTx/>
              <a:buChar char="-"/>
            </a:pPr>
            <a:r>
              <a:rPr lang="ru-RU" sz="15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материнский капитал;</a:t>
            </a:r>
          </a:p>
          <a:p>
            <a:pPr marL="381000" indent="-285750" algn="just">
              <a:spcAft>
                <a:spcPts val="750"/>
              </a:spcAft>
              <a:buFontTx/>
              <a:buChar char="-"/>
            </a:pPr>
            <a:r>
              <a:rPr lang="ru-RU" sz="15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пособия на детей от 1,5 до 3 лет, от 3 до 7 лет, от 8 до 17 лет</a:t>
            </a:r>
            <a:endParaRPr lang="ru-RU" sz="155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81000" indent="-285750" algn="just">
              <a:spcAft>
                <a:spcPts val="750"/>
              </a:spcAft>
              <a:buFontTx/>
              <a:buChar char="-"/>
            </a:pPr>
            <a:r>
              <a:rPr lang="ru-RU" sz="15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 другие  пособия  на  детей,  а  также  ежемесячные выплаты в  зависимости  от  ситуации.</a:t>
            </a:r>
          </a:p>
          <a:p>
            <a:pPr marL="95250" algn="just">
              <a:spcAft>
                <a:spcPts val="75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*С 1 января 2023 года будет введено единое универсальное пособие. Оно объединит действующие меры поддержки семей с детьми от беременности женщины до исполнения 17 лет ребенку.</a:t>
            </a:r>
          </a:p>
        </p:txBody>
      </p:sp>
    </p:spTree>
    <p:extLst>
      <p:ext uri="{BB962C8B-B14F-4D97-AF65-F5344CB8AC3E}">
        <p14:creationId xmlns:p14="http://schemas.microsoft.com/office/powerpoint/2010/main" val="375442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4B5624-3898-46B9-8B72-6B7C801F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150" y="462014"/>
            <a:ext cx="5112750" cy="3412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DEB089-D213-45DD-91E3-58DADB6E09DA}"/>
              </a:ext>
            </a:extLst>
          </p:cNvPr>
          <p:cNvSpPr txBox="1"/>
          <p:nvPr/>
        </p:nvSpPr>
        <p:spPr>
          <a:xfrm>
            <a:off x="1046863" y="3332965"/>
            <a:ext cx="4909323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пособия в Пензенской области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6F380-A59B-4DC0-AE53-4773D9DAE2BA}"/>
              </a:ext>
            </a:extLst>
          </p:cNvPr>
          <p:cNvSpPr txBox="1"/>
          <p:nvPr/>
        </p:nvSpPr>
        <p:spPr>
          <a:xfrm>
            <a:off x="571500" y="4269030"/>
            <a:ext cx="5715000" cy="222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Ежемесячное пособие на детей одиноких матерей - 728 руб. (Закон Пензенской области от 21.04.2005 № 795-ЗПО «О пособиях, имеющих детей»)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Ежемесячная денежная </a:t>
            </a:r>
            <a:r>
              <a:rPr lang="ru-R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компенсация за наем (поднаем) жилого помещения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(Закон Пензенской области от 21.04.2005 № 795-ЗПО «О пособиях, имеющих детей»).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C6FA86-14DC-22EE-7057-657F113F0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89676"/>
              </p:ext>
            </p:extLst>
          </p:nvPr>
        </p:nvGraphicFramePr>
        <p:xfrm>
          <a:off x="811293" y="5850300"/>
          <a:ext cx="5715000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8816">
                  <a:extLst>
                    <a:ext uri="{9D8B030D-6E8A-4147-A177-3AD203B41FA5}">
                      <a16:colId xmlns:a16="http://schemas.microsoft.com/office/drawing/2014/main" val="3984310554"/>
                    </a:ext>
                  </a:extLst>
                </a:gridCol>
                <a:gridCol w="1186184">
                  <a:extLst>
                    <a:ext uri="{9D8B030D-6E8A-4147-A177-3AD203B41FA5}">
                      <a16:colId xmlns:a16="http://schemas.microsoft.com/office/drawing/2014/main" val="2150677461"/>
                    </a:ext>
                  </a:extLst>
                </a:gridCol>
              </a:tblGrid>
              <a:tr h="662011">
                <a:tc rowSpan="3"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Ежемесячная денежная компенсация одиноким матерям за наем (поднаем) жилого помещения, имеющим 3-х и более несовершеннолетних детей, возраст одного из которых не превышает 3-х лет:</a:t>
                      </a:r>
                    </a:p>
                    <a:p>
                      <a:pPr indent="540385">
                        <a:tabLst>
                          <a:tab pos="228600" algn="l"/>
                        </a:tabLs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городских округах</a:t>
                      </a:r>
                    </a:p>
                    <a:p>
                      <a:pPr indent="540385">
                        <a:tabLst>
                          <a:tab pos="228600" algn="l"/>
                        </a:tabLs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административных центрах муниципальных районов</a:t>
                      </a:r>
                    </a:p>
                    <a:p>
                      <a:pPr indent="540385">
                        <a:tabLst>
                          <a:tab pos="228600" algn="l"/>
                        </a:tabLs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иных городских и сельских поселениях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indent="-8890"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6400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68723"/>
                  </a:ext>
                </a:extLst>
              </a:tr>
              <a:tr h="169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" indent="-8890" algn="ctr"/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3200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1196523"/>
                  </a:ext>
                </a:extLst>
              </a:tr>
              <a:tr h="40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" indent="-8890" algn="ctr"/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1600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9093077"/>
                  </a:ext>
                </a:extLst>
              </a:tr>
              <a:tr h="607060">
                <a:tc rowSpan="3">
                  <a:txBody>
                    <a:bodyPr/>
                    <a:lstStyle/>
                    <a:p>
                      <a:pPr indent="235585" algn="l">
                        <a:tabLst>
                          <a:tab pos="228600" algn="l"/>
                        </a:tabLs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Ежемесячная денежная компенсация одиноким матерям за наем (поднаем) жилого помещения, имеющим 2-х и более несовершеннолетних детей, возраст одного из которых не превышает 3-х лет:</a:t>
                      </a:r>
                    </a:p>
                    <a:p>
                      <a:pPr indent="540385" algn="l">
                        <a:tabLst>
                          <a:tab pos="228600" algn="l"/>
                        </a:tabLs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городских округах</a:t>
                      </a:r>
                    </a:p>
                    <a:p>
                      <a:pPr indent="540385" algn="l">
                        <a:tabLst>
                          <a:tab pos="228600" algn="l"/>
                        </a:tabLs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административных центрах муниципальных районов</a:t>
                      </a:r>
                    </a:p>
                    <a:p>
                      <a:pPr indent="540385" algn="l">
                        <a:tabLst>
                          <a:tab pos="228600" algn="l"/>
                        </a:tabLs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иных городских и сельских поселениях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indent="-8890" algn="ctr"/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4400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5147378"/>
                  </a:ext>
                </a:extLst>
              </a:tr>
              <a:tr h="107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" indent="-8890" algn="ctr"/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2200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1480460"/>
                  </a:ext>
                </a:extLst>
              </a:tr>
              <a:tr h="104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" indent="-8890" algn="ctr"/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1100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4808490"/>
                  </a:ext>
                </a:extLst>
              </a:tr>
              <a:tr h="575945">
                <a:tc rowSpan="3">
                  <a:txBody>
                    <a:bodyPr/>
                    <a:lstStyle/>
                    <a:p>
                      <a:pPr indent="235585">
                        <a:tabLst>
                          <a:tab pos="228600" algn="l"/>
                        </a:tabLs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Ежемесячная денежная компенсация одиноким матерям за наем (поднаем) жилого помещения, имеющим одного ребенка, возраст которого не превышает 3-х лет:</a:t>
                      </a:r>
                    </a:p>
                    <a:p>
                      <a:pPr indent="540385">
                        <a:tabLst>
                          <a:tab pos="228600" algn="l"/>
                        </a:tabLs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городских округах</a:t>
                      </a:r>
                    </a:p>
                    <a:p>
                      <a:pPr indent="540385">
                        <a:tabLst>
                          <a:tab pos="228600" algn="l"/>
                        </a:tabLs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административных центрах муниципальных районов</a:t>
                      </a:r>
                    </a:p>
                    <a:p>
                      <a:pPr indent="540385">
                        <a:tabLst>
                          <a:tab pos="228600" algn="l"/>
                        </a:tabLst>
                      </a:pPr>
                      <a:r>
                        <a:rPr lang="ru-R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 иных городских и сельских поселениях</a:t>
                      </a:r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indent="-8890"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3200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7974447"/>
                  </a:ext>
                </a:extLst>
              </a:tr>
              <a:tr h="71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" indent="-8890" algn="ctr"/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1600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9474311"/>
                  </a:ext>
                </a:extLst>
              </a:tr>
              <a:tr h="140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" indent="-8890" algn="ctr"/>
                      <a:r>
                        <a:rPr lang="ru-RU" sz="1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800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0212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80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4B5624-3898-46B9-8B72-6B7C801F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08" y="594344"/>
            <a:ext cx="5288795" cy="3977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DEB089-D213-45DD-91E3-58DADB6E09DA}"/>
              </a:ext>
            </a:extLst>
          </p:cNvPr>
          <p:cNvSpPr txBox="1"/>
          <p:nvPr/>
        </p:nvSpPr>
        <p:spPr>
          <a:xfrm>
            <a:off x="1092132" y="3673299"/>
            <a:ext cx="4995745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вопросам оформления пособий и льгот можно обратиться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6F380-A59B-4DC0-AE53-4773D9DAE2BA}"/>
              </a:ext>
            </a:extLst>
          </p:cNvPr>
          <p:cNvSpPr txBox="1"/>
          <p:nvPr/>
        </p:nvSpPr>
        <p:spPr>
          <a:xfrm>
            <a:off x="770123" y="5035617"/>
            <a:ext cx="5715000" cy="351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Министерство труда, социальной защиты и демографии Пензенской области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https://trud.pnzreg.ru/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Единый региональный контакт-центр взаимодействия с гражданами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Консультации по всем вопросам, касающимся сферы социальной защиты населения (с 08:30 до 17:30 в рабочие дни)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8-800-600-00-00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ПФР Пензенской области</a:t>
            </a:r>
            <a:endParaRPr lang="ru-RU" sz="15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Единый номер для консультации и записи на прием 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8-800-600-00-00</a:t>
            </a:r>
          </a:p>
          <a:p>
            <a:endParaRPr lang="ru-RU" sz="15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Отделы социальной защиты населения в Пензенской области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https://soczashchita.guru/r/pnz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1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</TotalTime>
  <Words>611</Words>
  <Application>Microsoft Office PowerPoint</Application>
  <PresentationFormat>Экран (4:3)</PresentationFormat>
  <Paragraphs>67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 Theme</vt:lpstr>
      <vt:lpstr>Какие пособия и льготы положены одиноким матерям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Пособие  для одиноких родителей  на детей от 8 до 17 лет</dc:title>
  <dc:creator>1111 1111</dc:creator>
  <cp:lastModifiedBy>1111 1111</cp:lastModifiedBy>
  <cp:revision>21</cp:revision>
  <dcterms:created xsi:type="dcterms:W3CDTF">2021-07-06T11:44:24Z</dcterms:created>
  <dcterms:modified xsi:type="dcterms:W3CDTF">2022-11-03T11:13:53Z</dcterms:modified>
</cp:coreProperties>
</file>